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Agrandir Grand Heavy" charset="1" panose="00000A07000000000000"/>
      <p:regular r:id="rId24"/>
    </p:embeddedFont>
    <p:embeddedFont>
      <p:font typeface="Palm Club" charset="1" panose="00000000000000000000"/>
      <p:regular r:id="rId25"/>
    </p:embeddedFont>
    <p:embeddedFont>
      <p:font typeface="Agrandir" charset="1" panose="00000500000000000000"/>
      <p:regular r:id="rId26"/>
    </p:embeddedFont>
    <p:embeddedFont>
      <p:font typeface="Agrandir Bold" charset="1" panose="000008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06994" y="-325946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12437" y="8428574"/>
            <a:ext cx="4663126" cy="587121"/>
            <a:chOff x="0" y="0"/>
            <a:chExt cx="1228148" cy="1546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28148" cy="154633"/>
            </a:xfrm>
            <a:custGeom>
              <a:avLst/>
              <a:gdLst/>
              <a:ahLst/>
              <a:cxnLst/>
              <a:rect r="r" b="b" t="t" l="l"/>
              <a:pathLst>
                <a:path h="154633" w="1228148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230686" y="2720211"/>
            <a:ext cx="9826629" cy="29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b="true" sz="1467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CLICK</a:t>
            </a:r>
          </a:p>
        </p:txBody>
      </p:sp>
      <p:sp>
        <p:nvSpPr>
          <p:cNvPr name="TextBox 7" id="7"/>
          <p:cNvSpPr txBox="true"/>
          <p:nvPr/>
        </p:nvSpPr>
        <p:spPr>
          <a:xfrm rot="-273479">
            <a:off x="5625844" y="4279849"/>
            <a:ext cx="7012091" cy="253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Serve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49237" y="8476620"/>
            <a:ext cx="3589526" cy="39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938763" y="8561797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028561" y="8561797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926896" y="6983119"/>
            <a:ext cx="6434208" cy="79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 rápido e inteligente para restaurantes.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5628" y="1223853"/>
            <a:ext cx="16230600" cy="8424628"/>
            <a:chOff x="0" y="0"/>
            <a:chExt cx="4274726" cy="22188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218832"/>
            </a:xfrm>
            <a:custGeom>
              <a:avLst/>
              <a:gdLst/>
              <a:ahLst/>
              <a:cxnLst/>
              <a:rect r="r" b="b" t="t" l="l"/>
              <a:pathLst>
                <a:path h="2218832" w="4274726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206907"/>
                  </a:lnTo>
                  <a:cubicBezTo>
                    <a:pt x="4274726" y="2213493"/>
                    <a:pt x="4269387" y="2218832"/>
                    <a:pt x="4262801" y="2218832"/>
                  </a:cubicBezTo>
                  <a:lnTo>
                    <a:pt x="11925" y="2218832"/>
                  </a:lnTo>
                  <a:cubicBezTo>
                    <a:pt x="5339" y="2218832"/>
                    <a:pt x="0" y="2213493"/>
                    <a:pt x="0" y="2206907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4274726" cy="2314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3190" y="601977"/>
            <a:ext cx="8114799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ESTRUTURA DA API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93190" y="1280030"/>
            <a:ext cx="6403480" cy="8312274"/>
            <a:chOff x="0" y="0"/>
            <a:chExt cx="537353" cy="6975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7353" cy="697531"/>
            </a:xfrm>
            <a:custGeom>
              <a:avLst/>
              <a:gdLst/>
              <a:ahLst/>
              <a:cxnLst/>
              <a:rect r="r" b="b" t="t" l="l"/>
              <a:pathLst>
                <a:path h="697531" w="537353">
                  <a:moveTo>
                    <a:pt x="22971" y="0"/>
                  </a:moveTo>
                  <a:lnTo>
                    <a:pt x="514382" y="0"/>
                  </a:lnTo>
                  <a:cubicBezTo>
                    <a:pt x="520474" y="0"/>
                    <a:pt x="526317" y="2420"/>
                    <a:pt x="530625" y="6728"/>
                  </a:cubicBezTo>
                  <a:cubicBezTo>
                    <a:pt x="534933" y="11036"/>
                    <a:pt x="537353" y="16879"/>
                    <a:pt x="537353" y="22971"/>
                  </a:cubicBezTo>
                  <a:lnTo>
                    <a:pt x="537353" y="674560"/>
                  </a:lnTo>
                  <a:cubicBezTo>
                    <a:pt x="537353" y="687246"/>
                    <a:pt x="527068" y="697531"/>
                    <a:pt x="514382" y="697531"/>
                  </a:cubicBezTo>
                  <a:lnTo>
                    <a:pt x="22971" y="697531"/>
                  </a:lnTo>
                  <a:cubicBezTo>
                    <a:pt x="16879" y="697531"/>
                    <a:pt x="11036" y="695111"/>
                    <a:pt x="6728" y="690803"/>
                  </a:cubicBezTo>
                  <a:cubicBezTo>
                    <a:pt x="2420" y="686495"/>
                    <a:pt x="0" y="680652"/>
                    <a:pt x="0" y="674560"/>
                  </a:cubicBezTo>
                  <a:lnTo>
                    <a:pt x="0" y="22971"/>
                  </a:lnTo>
                  <a:cubicBezTo>
                    <a:pt x="0" y="16879"/>
                    <a:pt x="2420" y="11036"/>
                    <a:pt x="6728" y="6728"/>
                  </a:cubicBezTo>
                  <a:cubicBezTo>
                    <a:pt x="11036" y="2420"/>
                    <a:pt x="16879" y="0"/>
                    <a:pt x="22971" y="0"/>
                  </a:cubicBezTo>
                  <a:close/>
                </a:path>
              </a:pathLst>
            </a:custGeom>
            <a:blipFill>
              <a:blip r:embed="rId4"/>
              <a:stretch>
                <a:fillRect l="-2513" t="0" r="-251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560865" y="1249484"/>
            <a:ext cx="9406301" cy="839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8"/>
              </a:lnSpc>
            </a:pPr>
            <a:r>
              <a:rPr lang="en-US" sz="1205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backend/</a:t>
            </a:r>
          </a:p>
          <a:p>
            <a:pPr algn="l">
              <a:lnSpc>
                <a:spcPts val="1688"/>
              </a:lnSpc>
            </a:pPr>
            <a:r>
              <a:rPr lang="en-US" sz="1205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node_modules/</a:t>
            </a:r>
          </a:p>
          <a:p>
            <a:pPr algn="l">
              <a:lnSpc>
                <a:spcPts val="1688"/>
              </a:lnSpc>
            </a:pPr>
            <a:r>
              <a:rPr lang="en-US" sz="1205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controllers/</a:t>
            </a:r>
          </a:p>
          <a:p>
            <a:pPr algn="l">
              <a:lnSpc>
                <a:spcPts val="1688"/>
              </a:lnSpc>
            </a:pPr>
            <a:r>
              <a:rPr lang="en-US" sz="1205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EmpresaController.js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Us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uarioController.js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ChamadoController.js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P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edidoController.js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ContaController.js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└── PagamentoController.js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db/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└── conn.js        # Configura a conexão com o banco de dados MongoDB.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helpers/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isAuthenticated.js   # Middleware para verificar se o token JWT é válido (Autenticação).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checkRole.js         # Middleware para verificar o cargo do usuário (Autorização).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createUserToken.js   # Helper que gera o token JWT após login/cada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stro.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└── vali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dations.js       # Funções para validar formatos de dados como CPF e Email.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m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odels/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Empresa.js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Usuario.js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Mesa.js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Chamado.js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CardapioItem.js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Conta.js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Pedido.js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└── Pagamento.js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r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oute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s/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</a:t>
            </a: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├── empresaRoutes.js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├── usuarioRoutes.js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   └── ...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│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.env           # Guarda variáveis de ambiente (DB, JWT_SECRET, etc).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.gitignore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package.json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├── package-lock.json</a:t>
            </a:r>
          </a:p>
          <a:p>
            <a:pPr algn="l">
              <a:lnSpc>
                <a:spcPts val="1688"/>
              </a:lnSpc>
              <a:spcBef>
                <a:spcPct val="0"/>
              </a:spcBef>
            </a:pPr>
            <a:r>
              <a:rPr lang="en-US" b="true" sz="12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└── index.js       # Arquivo principal que inicia o servidor</a:t>
            </a:r>
          </a:p>
          <a:p>
            <a:pPr algn="l" marL="260341" indent="-130171" lvl="1">
              <a:lnSpc>
                <a:spcPts val="1688"/>
              </a:lnSpc>
              <a:spcBef>
                <a:spcPct val="0"/>
              </a:spcBef>
              <a:buFont typeface="Arial"/>
              <a:buChar char="•"/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0261097" y="297444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80030"/>
            <a:ext cx="7721534" cy="8424628"/>
            <a:chOff x="0" y="0"/>
            <a:chExt cx="2033655" cy="22188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33655" cy="2218832"/>
            </a:xfrm>
            <a:custGeom>
              <a:avLst/>
              <a:gdLst/>
              <a:ahLst/>
              <a:cxnLst/>
              <a:rect r="r" b="b" t="t" l="l"/>
              <a:pathLst>
                <a:path h="2218832" w="2033655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93190" y="601977"/>
            <a:ext cx="7365150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09175" y="5911444"/>
            <a:ext cx="7671776" cy="2566978"/>
            <a:chOff x="0" y="0"/>
            <a:chExt cx="2020550" cy="6760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0550" cy="676076"/>
            </a:xfrm>
            <a:custGeom>
              <a:avLst/>
              <a:gdLst/>
              <a:ahLst/>
              <a:cxnLst/>
              <a:rect r="r" b="b" t="t" l="l"/>
              <a:pathLst>
                <a:path h="676076" w="2020550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09175" y="1701449"/>
            <a:ext cx="7671776" cy="3790895"/>
            <a:chOff x="0" y="0"/>
            <a:chExt cx="2020550" cy="9984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20550" cy="998425"/>
            </a:xfrm>
            <a:custGeom>
              <a:avLst/>
              <a:gdLst/>
              <a:ahLst/>
              <a:cxnLst/>
              <a:rect r="r" b="b" t="t" l="l"/>
              <a:pathLst>
                <a:path h="998425" w="2020550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59294" y="1882445"/>
            <a:ext cx="7371539" cy="2868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são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web do Cli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ck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rve é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ada pr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cip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lme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para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para a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admi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a, é possív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str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unc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ár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os 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 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ardáp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além de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panhar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tem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and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ntos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no 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lão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nel oferec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ma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ão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 da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ção 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esas,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dos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hamad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nden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 e do f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ura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g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rado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as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459294" y="6092419"/>
            <a:ext cx="7371539" cy="1611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desenvolvimento está sendo realizado com React.js (ou Next.js, se preferirem), aproveitando sua facilidade de integração com a API em Node.js. A interface foi planejada para ser responsiva, clara e objetiva, possibilitando que o gerente acompanhe o funcionamento do restaurante em qualquer dispositivo conectado à internet.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3190" y="494885"/>
            <a:ext cx="8114799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3190" y="1280030"/>
            <a:ext cx="16516096" cy="8312274"/>
            <a:chOff x="0" y="0"/>
            <a:chExt cx="1385961" cy="6975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5961" cy="697531"/>
            </a:xfrm>
            <a:custGeom>
              <a:avLst/>
              <a:gdLst/>
              <a:ahLst/>
              <a:cxnLst/>
              <a:rect r="r" b="b" t="t" l="l"/>
              <a:pathLst>
                <a:path h="697531" w="138596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6261" t="0" r="-6261" b="0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3190" y="494885"/>
            <a:ext cx="8114799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3190" y="1280030"/>
            <a:ext cx="16516096" cy="8312274"/>
            <a:chOff x="0" y="0"/>
            <a:chExt cx="1385961" cy="6975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5961" cy="697531"/>
            </a:xfrm>
            <a:custGeom>
              <a:avLst/>
              <a:gdLst/>
              <a:ahLst/>
              <a:cxnLst/>
              <a:rect r="r" b="b" t="t" l="l"/>
              <a:pathLst>
                <a:path h="697531" w="138596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t="0" r="-5583" b="0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93190" y="1280030"/>
            <a:ext cx="16516096" cy="8312274"/>
            <a:chOff x="0" y="0"/>
            <a:chExt cx="1385961" cy="69753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85961" cy="697531"/>
            </a:xfrm>
            <a:custGeom>
              <a:avLst/>
              <a:gdLst/>
              <a:ahLst/>
              <a:cxnLst/>
              <a:rect r="r" b="b" t="t" l="l"/>
              <a:pathLst>
                <a:path h="697531" w="138596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t="0" r="-5583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893190" y="494885"/>
            <a:ext cx="8114799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3625" y="1157638"/>
            <a:ext cx="7686613" cy="7921546"/>
            <a:chOff x="0" y="0"/>
            <a:chExt cx="2024458" cy="2086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4458" cy="2086333"/>
            </a:xfrm>
            <a:custGeom>
              <a:avLst/>
              <a:gdLst/>
              <a:ahLst/>
              <a:cxnLst/>
              <a:rect r="r" b="b" t="t" l="l"/>
              <a:pathLst>
                <a:path h="2086333" w="2024458">
                  <a:moveTo>
                    <a:pt x="21151" y="0"/>
                  </a:moveTo>
                  <a:lnTo>
                    <a:pt x="2003307" y="0"/>
                  </a:lnTo>
                  <a:cubicBezTo>
                    <a:pt x="2008916" y="0"/>
                    <a:pt x="2014296" y="2228"/>
                    <a:pt x="2018263" y="6195"/>
                  </a:cubicBezTo>
                  <a:cubicBezTo>
                    <a:pt x="2022229" y="10162"/>
                    <a:pt x="2024458" y="15541"/>
                    <a:pt x="2024458" y="21151"/>
                  </a:cubicBezTo>
                  <a:lnTo>
                    <a:pt x="2024458" y="2065182"/>
                  </a:lnTo>
                  <a:cubicBezTo>
                    <a:pt x="2024458" y="2076863"/>
                    <a:pt x="2014988" y="2086333"/>
                    <a:pt x="2003307" y="2086333"/>
                  </a:cubicBezTo>
                  <a:lnTo>
                    <a:pt x="21151" y="2086333"/>
                  </a:lnTo>
                  <a:cubicBezTo>
                    <a:pt x="15541" y="2086333"/>
                    <a:pt x="10162" y="2084105"/>
                    <a:pt x="6195" y="2080138"/>
                  </a:cubicBezTo>
                  <a:cubicBezTo>
                    <a:pt x="2228" y="2076171"/>
                    <a:pt x="0" y="2070791"/>
                    <a:pt x="0" y="2065182"/>
                  </a:cubicBezTo>
                  <a:lnTo>
                    <a:pt x="0" y="21151"/>
                  </a:lnTo>
                  <a:cubicBezTo>
                    <a:pt x="0" y="15541"/>
                    <a:pt x="2228" y="10162"/>
                    <a:pt x="6195" y="6195"/>
                  </a:cubicBezTo>
                  <a:cubicBezTo>
                    <a:pt x="10162" y="2228"/>
                    <a:pt x="15541" y="0"/>
                    <a:pt x="21151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2024458" cy="2181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0041" y="5191981"/>
            <a:ext cx="8211101" cy="3471198"/>
            <a:chOff x="0" y="0"/>
            <a:chExt cx="2162595" cy="9142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62595" cy="914225"/>
            </a:xfrm>
            <a:custGeom>
              <a:avLst/>
              <a:gdLst/>
              <a:ahLst/>
              <a:cxnLst/>
              <a:rect r="r" b="b" t="t" l="l"/>
              <a:pathLst>
                <a:path h="914225" w="216259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9743349">
            <a:off x="-3080552" y="1014589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6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6" y="0"/>
                </a:lnTo>
                <a:lnTo>
                  <a:pt x="10474736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50041" y="1501708"/>
            <a:ext cx="8211101" cy="3471198"/>
            <a:chOff x="0" y="0"/>
            <a:chExt cx="2162595" cy="9142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62595" cy="914225"/>
            </a:xfrm>
            <a:custGeom>
              <a:avLst/>
              <a:gdLst/>
              <a:ahLst/>
              <a:cxnLst/>
              <a:rect r="r" b="b" t="t" l="l"/>
              <a:pathLst>
                <a:path h="914225" w="216259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831017" y="479586"/>
            <a:ext cx="8849149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</a:t>
            </a:r>
          </a:p>
        </p:txBody>
      </p:sp>
      <p:sp>
        <p:nvSpPr>
          <p:cNvPr name="Freeform 13" id="13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52680" y="1614870"/>
            <a:ext cx="7371539" cy="2868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são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web do Cli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ck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rve é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ada pr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cip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lme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para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para a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admi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a, é possív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str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unc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ár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os 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 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ardáp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além de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panhar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tem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and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ntos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no 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lão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nel oferec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ma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ão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 da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ção 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esas,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dos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hamad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nden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 e do f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ura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g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rado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as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352680" y="5316098"/>
            <a:ext cx="7371539" cy="1611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desenvolvimento está sendo realizado com React.js (ou Next.js, se preferirem), aproveitando sua facilidade de integração com a API em Node.js. A interface foi planejada para ser responsiva, clara e objetiva, possibilitando que o gerente acompanhe o funcionamento do restaurante em qualquer dispositivo conectado à internet.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3190" y="494885"/>
            <a:ext cx="15320611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3190" y="1696812"/>
            <a:ext cx="10977870" cy="7895492"/>
            <a:chOff x="0" y="0"/>
            <a:chExt cx="921217" cy="6625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21217" cy="662556"/>
            </a:xfrm>
            <a:custGeom>
              <a:avLst/>
              <a:gdLst/>
              <a:ahLst/>
              <a:cxnLst/>
              <a:rect r="r" b="b" t="t" l="l"/>
              <a:pathLst>
                <a:path h="662556" w="921217">
                  <a:moveTo>
                    <a:pt x="13399" y="0"/>
                  </a:moveTo>
                  <a:lnTo>
                    <a:pt x="907817" y="0"/>
                  </a:lnTo>
                  <a:cubicBezTo>
                    <a:pt x="915218" y="0"/>
                    <a:pt x="921217" y="5999"/>
                    <a:pt x="921217" y="13399"/>
                  </a:cubicBezTo>
                  <a:lnTo>
                    <a:pt x="921217" y="649157"/>
                  </a:lnTo>
                  <a:cubicBezTo>
                    <a:pt x="921217" y="656557"/>
                    <a:pt x="915218" y="662556"/>
                    <a:pt x="907817" y="662556"/>
                  </a:cubicBezTo>
                  <a:lnTo>
                    <a:pt x="13399" y="662556"/>
                  </a:lnTo>
                  <a:cubicBezTo>
                    <a:pt x="5999" y="662556"/>
                    <a:pt x="0" y="656557"/>
                    <a:pt x="0" y="649157"/>
                  </a:cubicBezTo>
                  <a:lnTo>
                    <a:pt x="0" y="13399"/>
                  </a:lnTo>
                  <a:cubicBezTo>
                    <a:pt x="0" y="5999"/>
                    <a:pt x="5999" y="0"/>
                    <a:pt x="13399" y="0"/>
                  </a:cubicBezTo>
                  <a:close/>
                </a:path>
              </a:pathLst>
            </a:custGeom>
            <a:blipFill>
              <a:blip r:embed="rId4"/>
              <a:stretch>
                <a:fillRect l="-560" t="0" r="-560" b="0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3229096" y="3660514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3190" y="494885"/>
            <a:ext cx="15320611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125756" y="1696812"/>
            <a:ext cx="10855479" cy="7895492"/>
            <a:chOff x="0" y="0"/>
            <a:chExt cx="910946" cy="6625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10946" cy="662556"/>
            </a:xfrm>
            <a:custGeom>
              <a:avLst/>
              <a:gdLst/>
              <a:ahLst/>
              <a:cxnLst/>
              <a:rect r="r" b="b" t="t" l="l"/>
              <a:pathLst>
                <a:path h="662556" w="910946">
                  <a:moveTo>
                    <a:pt x="13550" y="0"/>
                  </a:moveTo>
                  <a:lnTo>
                    <a:pt x="897396" y="0"/>
                  </a:lnTo>
                  <a:cubicBezTo>
                    <a:pt x="904879" y="0"/>
                    <a:pt x="910946" y="6067"/>
                    <a:pt x="910946" y="13550"/>
                  </a:cubicBezTo>
                  <a:lnTo>
                    <a:pt x="910946" y="649006"/>
                  </a:lnTo>
                  <a:cubicBezTo>
                    <a:pt x="910946" y="652600"/>
                    <a:pt x="909518" y="656046"/>
                    <a:pt x="906977" y="658588"/>
                  </a:cubicBezTo>
                  <a:cubicBezTo>
                    <a:pt x="904436" y="661129"/>
                    <a:pt x="900989" y="662556"/>
                    <a:pt x="897396" y="662556"/>
                  </a:cubicBezTo>
                  <a:lnTo>
                    <a:pt x="13550" y="662556"/>
                  </a:lnTo>
                  <a:cubicBezTo>
                    <a:pt x="9957" y="662556"/>
                    <a:pt x="6510" y="661129"/>
                    <a:pt x="3969" y="658588"/>
                  </a:cubicBezTo>
                  <a:cubicBezTo>
                    <a:pt x="1428" y="656046"/>
                    <a:pt x="0" y="652600"/>
                    <a:pt x="0" y="649006"/>
                  </a:cubicBezTo>
                  <a:lnTo>
                    <a:pt x="0" y="13550"/>
                  </a:lnTo>
                  <a:cubicBezTo>
                    <a:pt x="0" y="9957"/>
                    <a:pt x="1428" y="6510"/>
                    <a:pt x="3969" y="3969"/>
                  </a:cubicBezTo>
                  <a:cubicBezTo>
                    <a:pt x="6510" y="1428"/>
                    <a:pt x="9957" y="0"/>
                    <a:pt x="13550" y="0"/>
                  </a:cubicBezTo>
                  <a:close/>
                </a:path>
              </a:pathLst>
            </a:custGeom>
            <a:blipFill>
              <a:blip r:embed="rId4"/>
              <a:stretch>
                <a:fillRect l="-1154" t="0" r="-1154" b="0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06994" y="-325946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12437" y="8428574"/>
            <a:ext cx="4663126" cy="587121"/>
            <a:chOff x="0" y="0"/>
            <a:chExt cx="1228148" cy="1546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28148" cy="154633"/>
            </a:xfrm>
            <a:custGeom>
              <a:avLst/>
              <a:gdLst/>
              <a:ahLst/>
              <a:cxnLst/>
              <a:rect r="r" b="b" t="t" l="l"/>
              <a:pathLst>
                <a:path h="154633" w="1228148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01467" y="445629"/>
            <a:ext cx="16685067" cy="29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b="true" sz="1467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OBRIGADO!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49237" y="8476620"/>
            <a:ext cx="3589526" cy="39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938763" y="8561797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28561" y="8561797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743693" y="5483820"/>
            <a:ext cx="6800614" cy="1908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Integrantes do Grupo</a:t>
            </a: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Vinícius de Araújo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Paulo Ricardo de Azevedo Alvino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Thiago Cunha Archete Silva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Otávio Borges Colimo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74940" y="-3903955"/>
            <a:ext cx="4572521" cy="6318691"/>
            <a:chOff x="0" y="0"/>
            <a:chExt cx="1204285" cy="1664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4286" cy="1664182"/>
            </a:xfrm>
            <a:custGeom>
              <a:avLst/>
              <a:gdLst/>
              <a:ahLst/>
              <a:cxnLst/>
              <a:rect r="r" b="b" t="t" l="l"/>
              <a:pathLst>
                <a:path h="1664182" w="1204286">
                  <a:moveTo>
                    <a:pt x="42329" y="0"/>
                  </a:moveTo>
                  <a:lnTo>
                    <a:pt x="1161957" y="0"/>
                  </a:lnTo>
                  <a:cubicBezTo>
                    <a:pt x="1173183" y="0"/>
                    <a:pt x="1183950" y="4460"/>
                    <a:pt x="1191888" y="12398"/>
                  </a:cubicBezTo>
                  <a:cubicBezTo>
                    <a:pt x="1199826" y="20336"/>
                    <a:pt x="1204286" y="31102"/>
                    <a:pt x="1204286" y="42329"/>
                  </a:cubicBezTo>
                  <a:lnTo>
                    <a:pt x="1204286" y="1621854"/>
                  </a:lnTo>
                  <a:cubicBezTo>
                    <a:pt x="1204286" y="1645231"/>
                    <a:pt x="1185334" y="1664182"/>
                    <a:pt x="1161957" y="1664182"/>
                  </a:cubicBezTo>
                  <a:lnTo>
                    <a:pt x="42329" y="1664182"/>
                  </a:lnTo>
                  <a:cubicBezTo>
                    <a:pt x="18951" y="1664182"/>
                    <a:pt x="0" y="1645231"/>
                    <a:pt x="0" y="1621854"/>
                  </a:cubicBezTo>
                  <a:lnTo>
                    <a:pt x="0" y="42329"/>
                  </a:lnTo>
                  <a:cubicBezTo>
                    <a:pt x="0" y="18951"/>
                    <a:pt x="18951" y="0"/>
                    <a:pt x="42329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204285" cy="17594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28188" y="-1088399"/>
            <a:ext cx="6222236" cy="7006270"/>
            <a:chOff x="0" y="0"/>
            <a:chExt cx="1638778" cy="18452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38778" cy="1845273"/>
            </a:xfrm>
            <a:custGeom>
              <a:avLst/>
              <a:gdLst/>
              <a:ahLst/>
              <a:cxnLst/>
              <a:rect r="r" b="b" t="t" l="l"/>
              <a:pathLst>
                <a:path h="1845273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847906" y="4189401"/>
            <a:ext cx="6222236" cy="7006270"/>
            <a:chOff x="0" y="0"/>
            <a:chExt cx="1638778" cy="184527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38778" cy="1845273"/>
            </a:xfrm>
            <a:custGeom>
              <a:avLst/>
              <a:gdLst/>
              <a:ahLst/>
              <a:cxnLst/>
              <a:rect r="r" b="b" t="t" l="l"/>
              <a:pathLst>
                <a:path h="1845273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69817" y="6879103"/>
            <a:ext cx="1872556" cy="563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6"/>
              </a:lnSpc>
            </a:pPr>
            <a:r>
              <a:rPr lang="en-US" sz="2117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MARKET POTENTIAL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1823323" y="6900495"/>
            <a:ext cx="0" cy="45834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1262478"/>
            <a:ext cx="7508243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PROBLEMÁTICA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920539" y="2636937"/>
            <a:ext cx="6222236" cy="7006270"/>
            <a:chOff x="0" y="0"/>
            <a:chExt cx="1638778" cy="184527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38778" cy="1845273"/>
            </a:xfrm>
            <a:custGeom>
              <a:avLst/>
              <a:gdLst/>
              <a:ahLst/>
              <a:cxnLst/>
              <a:rect r="r" b="b" t="t" l="l"/>
              <a:pathLst>
                <a:path h="1845273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22868" y="3198455"/>
            <a:ext cx="6269753" cy="2967307"/>
            <a:chOff x="0" y="0"/>
            <a:chExt cx="1651293" cy="7815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651293" cy="781513"/>
            </a:xfrm>
            <a:custGeom>
              <a:avLst/>
              <a:gdLst/>
              <a:ahLst/>
              <a:cxnLst/>
              <a:rect r="r" b="b" t="t" l="l"/>
              <a:pathLst>
                <a:path h="781513" w="1651293">
                  <a:moveTo>
                    <a:pt x="25931" y="0"/>
                  </a:moveTo>
                  <a:lnTo>
                    <a:pt x="1625362" y="0"/>
                  </a:lnTo>
                  <a:cubicBezTo>
                    <a:pt x="1632239" y="0"/>
                    <a:pt x="1638835" y="2732"/>
                    <a:pt x="1643698" y="7595"/>
                  </a:cubicBezTo>
                  <a:cubicBezTo>
                    <a:pt x="1648561" y="12458"/>
                    <a:pt x="1651293" y="19054"/>
                    <a:pt x="1651293" y="25931"/>
                  </a:cubicBezTo>
                  <a:lnTo>
                    <a:pt x="1651293" y="755582"/>
                  </a:lnTo>
                  <a:cubicBezTo>
                    <a:pt x="1651293" y="762459"/>
                    <a:pt x="1648561" y="769055"/>
                    <a:pt x="1643698" y="773918"/>
                  </a:cubicBezTo>
                  <a:cubicBezTo>
                    <a:pt x="1638835" y="778781"/>
                    <a:pt x="1632239" y="781513"/>
                    <a:pt x="1625362" y="781513"/>
                  </a:cubicBezTo>
                  <a:lnTo>
                    <a:pt x="25931" y="781513"/>
                  </a:lnTo>
                  <a:cubicBezTo>
                    <a:pt x="19054" y="781513"/>
                    <a:pt x="12458" y="778781"/>
                    <a:pt x="7595" y="773918"/>
                  </a:cubicBezTo>
                  <a:cubicBezTo>
                    <a:pt x="2732" y="769055"/>
                    <a:pt x="0" y="762459"/>
                    <a:pt x="0" y="755582"/>
                  </a:cubicBezTo>
                  <a:lnTo>
                    <a:pt x="0" y="25931"/>
                  </a:lnTo>
                  <a:cubicBezTo>
                    <a:pt x="0" y="19054"/>
                    <a:pt x="2732" y="12458"/>
                    <a:pt x="7595" y="7595"/>
                  </a:cubicBezTo>
                  <a:cubicBezTo>
                    <a:pt x="12458" y="2732"/>
                    <a:pt x="19054" y="0"/>
                    <a:pt x="25931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0"/>
              <a:ext cx="1651293" cy="8767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920539" y="4565468"/>
            <a:ext cx="1872556" cy="422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PROBLEMA</a:t>
            </a:r>
          </a:p>
        </p:txBody>
      </p:sp>
      <p:sp>
        <p:nvSpPr>
          <p:cNvPr name="AutoShape 21" id="21"/>
          <p:cNvSpPr/>
          <p:nvPr/>
        </p:nvSpPr>
        <p:spPr>
          <a:xfrm>
            <a:off x="3774046" y="4682109"/>
            <a:ext cx="0" cy="238301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1920539" y="3633508"/>
            <a:ext cx="979139" cy="804674"/>
          </a:xfrm>
          <a:custGeom>
            <a:avLst/>
            <a:gdLst/>
            <a:ahLst/>
            <a:cxnLst/>
            <a:rect r="r" b="b" t="t" l="l"/>
            <a:pathLst>
              <a:path h="804674" w="979139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4320158" y="4113201"/>
            <a:ext cx="2916183" cy="1804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Nos restaurantes, é comum que clientes tenham dificuldades para chamar o garçom ou enfrentem demora no atendimento.</a:t>
            </a:r>
          </a:p>
          <a:p>
            <a:pPr algn="l">
              <a:lnSpc>
                <a:spcPts val="2380"/>
              </a:lnSpc>
            </a:pPr>
          </a:p>
        </p:txBody>
      </p:sp>
      <p:grpSp>
        <p:nvGrpSpPr>
          <p:cNvPr name="Group 24" id="24"/>
          <p:cNvGrpSpPr/>
          <p:nvPr/>
        </p:nvGrpSpPr>
        <p:grpSpPr>
          <a:xfrm rot="0">
            <a:off x="8364437" y="4829092"/>
            <a:ext cx="7101799" cy="3300126"/>
            <a:chOff x="0" y="0"/>
            <a:chExt cx="1870433" cy="86916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70433" cy="869169"/>
            </a:xfrm>
            <a:custGeom>
              <a:avLst/>
              <a:gdLst/>
              <a:ahLst/>
              <a:cxnLst/>
              <a:rect r="r" b="b" t="t" l="l"/>
              <a:pathLst>
                <a:path h="869169" w="1870433">
                  <a:moveTo>
                    <a:pt x="22893" y="0"/>
                  </a:moveTo>
                  <a:lnTo>
                    <a:pt x="1847540" y="0"/>
                  </a:lnTo>
                  <a:cubicBezTo>
                    <a:pt x="1860183" y="0"/>
                    <a:pt x="1870433" y="10249"/>
                    <a:pt x="1870433" y="22893"/>
                  </a:cubicBezTo>
                  <a:lnTo>
                    <a:pt x="1870433" y="846276"/>
                  </a:lnTo>
                  <a:cubicBezTo>
                    <a:pt x="1870433" y="852348"/>
                    <a:pt x="1868021" y="858170"/>
                    <a:pt x="1863728" y="862464"/>
                  </a:cubicBezTo>
                  <a:cubicBezTo>
                    <a:pt x="1859434" y="866757"/>
                    <a:pt x="1853611" y="869169"/>
                    <a:pt x="1847540" y="869169"/>
                  </a:cubicBezTo>
                  <a:lnTo>
                    <a:pt x="22893" y="869169"/>
                  </a:lnTo>
                  <a:cubicBezTo>
                    <a:pt x="16821" y="869169"/>
                    <a:pt x="10998" y="866757"/>
                    <a:pt x="6705" y="862464"/>
                  </a:cubicBezTo>
                  <a:cubicBezTo>
                    <a:pt x="2412" y="858170"/>
                    <a:pt x="0" y="852348"/>
                    <a:pt x="0" y="846276"/>
                  </a:cubicBezTo>
                  <a:lnTo>
                    <a:pt x="0" y="22893"/>
                  </a:lnTo>
                  <a:cubicBezTo>
                    <a:pt x="0" y="10249"/>
                    <a:pt x="10249" y="0"/>
                    <a:pt x="22893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870433" cy="964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8809789" y="6227021"/>
            <a:ext cx="2296332" cy="353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1817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CONSEQUÊNCIAS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8809789" y="5335397"/>
            <a:ext cx="979139" cy="804674"/>
          </a:xfrm>
          <a:custGeom>
            <a:avLst/>
            <a:gdLst/>
            <a:ahLst/>
            <a:cxnLst/>
            <a:rect r="r" b="b" t="t" l="l"/>
            <a:pathLst>
              <a:path h="804674" w="979139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9" id="29"/>
          <p:cNvSpPr/>
          <p:nvPr/>
        </p:nvSpPr>
        <p:spPr>
          <a:xfrm>
            <a:off x="11115645" y="6312746"/>
            <a:ext cx="0" cy="238301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1636717" y="5025165"/>
            <a:ext cx="3212919" cy="296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Esse tipo de problema pode gerar:</a:t>
            </a:r>
          </a:p>
          <a:p>
            <a:pPr algn="l" marL="404378" indent="-202189" lvl="1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Frustração do cliente;</a:t>
            </a:r>
          </a:p>
          <a:p>
            <a:pPr algn="l" marL="404378" indent="-202189" lvl="1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Pedidos esquecidos ou errados;</a:t>
            </a:r>
          </a:p>
          <a:p>
            <a:pPr algn="l" marL="404378" indent="-202189" lvl="1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Maior tempo de espera;</a:t>
            </a:r>
          </a:p>
          <a:p>
            <a:pPr algn="l" marL="404378" indent="-202189" lvl="1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Queda na satisfação geral.</a:t>
            </a:r>
          </a:p>
          <a:p>
            <a:pPr algn="l">
              <a:lnSpc>
                <a:spcPts val="262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76359">
            <a:off x="-227560" y="455732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10149" y="4670607"/>
            <a:ext cx="11667702" cy="4128508"/>
            <a:chOff x="0" y="0"/>
            <a:chExt cx="3072975" cy="10873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72975" cy="1087344"/>
            </a:xfrm>
            <a:custGeom>
              <a:avLst/>
              <a:gdLst/>
              <a:ahLst/>
              <a:cxnLst/>
              <a:rect r="r" b="b" t="t" l="l"/>
              <a:pathLst>
                <a:path h="1087344" w="3072975">
                  <a:moveTo>
                    <a:pt x="16588" y="0"/>
                  </a:moveTo>
                  <a:lnTo>
                    <a:pt x="3056387" y="0"/>
                  </a:lnTo>
                  <a:cubicBezTo>
                    <a:pt x="3060786" y="0"/>
                    <a:pt x="3065006" y="1748"/>
                    <a:pt x="3068116" y="4859"/>
                  </a:cubicBezTo>
                  <a:cubicBezTo>
                    <a:pt x="3071227" y="7970"/>
                    <a:pt x="3072975" y="12189"/>
                    <a:pt x="3072975" y="16588"/>
                  </a:cubicBezTo>
                  <a:lnTo>
                    <a:pt x="3072975" y="1070755"/>
                  </a:lnTo>
                  <a:cubicBezTo>
                    <a:pt x="3072975" y="1075155"/>
                    <a:pt x="3071227" y="1079374"/>
                    <a:pt x="3068116" y="1082485"/>
                  </a:cubicBezTo>
                  <a:cubicBezTo>
                    <a:pt x="3065006" y="1085596"/>
                    <a:pt x="3060786" y="1087344"/>
                    <a:pt x="3056387" y="1087344"/>
                  </a:cubicBezTo>
                  <a:lnTo>
                    <a:pt x="16588" y="1087344"/>
                  </a:lnTo>
                  <a:cubicBezTo>
                    <a:pt x="12189" y="1087344"/>
                    <a:pt x="7970" y="1085596"/>
                    <a:pt x="4859" y="1082485"/>
                  </a:cubicBezTo>
                  <a:cubicBezTo>
                    <a:pt x="1748" y="1079374"/>
                    <a:pt x="0" y="1075155"/>
                    <a:pt x="0" y="1070755"/>
                  </a:cubicBezTo>
                  <a:lnTo>
                    <a:pt x="0" y="16588"/>
                  </a:lnTo>
                  <a:cubicBezTo>
                    <a:pt x="0" y="12189"/>
                    <a:pt x="1748" y="7970"/>
                    <a:pt x="4859" y="4859"/>
                  </a:cubicBezTo>
                  <a:cubicBezTo>
                    <a:pt x="7970" y="1748"/>
                    <a:pt x="12189" y="0"/>
                    <a:pt x="16588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3072975" cy="11825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116269" y="2906255"/>
            <a:ext cx="6902698" cy="2803564"/>
            <a:chOff x="0" y="0"/>
            <a:chExt cx="1817995" cy="7383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17994" cy="738387"/>
            </a:xfrm>
            <a:custGeom>
              <a:avLst/>
              <a:gdLst/>
              <a:ahLst/>
              <a:cxnLst/>
              <a:rect r="r" b="b" t="t" l="l"/>
              <a:pathLst>
                <a:path h="738387" w="1817994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276557" y="3060678"/>
            <a:ext cx="874175" cy="863049"/>
          </a:xfrm>
          <a:custGeom>
            <a:avLst/>
            <a:gdLst/>
            <a:ahLst/>
            <a:cxnLst/>
            <a:rect r="r" b="b" t="t" l="l"/>
            <a:pathLst>
              <a:path h="863049" w="874175">
                <a:moveTo>
                  <a:pt x="0" y="0"/>
                </a:moveTo>
                <a:lnTo>
                  <a:pt x="874175" y="0"/>
                </a:lnTo>
                <a:lnTo>
                  <a:pt x="874175" y="863049"/>
                </a:lnTo>
                <a:lnTo>
                  <a:pt x="0" y="863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269033" y="2906255"/>
            <a:ext cx="6902698" cy="2803564"/>
            <a:chOff x="0" y="0"/>
            <a:chExt cx="1817995" cy="7383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7994" cy="738387"/>
            </a:xfrm>
            <a:custGeom>
              <a:avLst/>
              <a:gdLst/>
              <a:ahLst/>
              <a:cxnLst/>
              <a:rect r="r" b="b" t="t" l="l"/>
              <a:pathLst>
                <a:path h="738387" w="1817994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116269" y="5947944"/>
            <a:ext cx="6902698" cy="3291401"/>
            <a:chOff x="0" y="0"/>
            <a:chExt cx="1069409" cy="50992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69409" cy="509924"/>
            </a:xfrm>
            <a:custGeom>
              <a:avLst/>
              <a:gdLst/>
              <a:ahLst/>
              <a:cxnLst/>
              <a:rect r="r" b="b" t="t" l="l"/>
              <a:pathLst>
                <a:path h="509924" w="1069409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8912" r="0" b="-8912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5389878" y="1500817"/>
            <a:ext cx="7508243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b="true" sz="4299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A NOSSA SOLUÇÃO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269033" y="5852694"/>
            <a:ext cx="6902698" cy="3291401"/>
            <a:chOff x="0" y="0"/>
            <a:chExt cx="1069409" cy="50992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69409" cy="509924"/>
            </a:xfrm>
            <a:custGeom>
              <a:avLst/>
              <a:gdLst/>
              <a:ahLst/>
              <a:cxnLst/>
              <a:rect r="r" b="b" t="t" l="l"/>
              <a:pathLst>
                <a:path h="509924" w="1069409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9779" r="0" b="-19779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3310149" y="3218254"/>
            <a:ext cx="5356172" cy="152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trike="noStrike" u="non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ClickServe foi desenvolvido para resolver esse problema, conectando cliente, garçom e cozinha em um fluxo único e integrado. Cada mesa possui um botão físico IoT que permite ao cliente chamar o garçom de forma imediata.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25803" y="3218254"/>
            <a:ext cx="6589157" cy="123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trike="noStrike" u="non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recebe o chamado no aplicativo, registra os pedidos e envia diretamente para a cozinha, que acompanha o andamento em tempo real. O sistema também gerencia contas e pagamentos, permitindo divisão parcial e maior flexibilidade.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81138">
            <a:off x="10105415" y="-562482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87387" y="1445630"/>
            <a:ext cx="6222236" cy="7812670"/>
            <a:chOff x="0" y="0"/>
            <a:chExt cx="1638778" cy="20576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38778" cy="2057658"/>
            </a:xfrm>
            <a:custGeom>
              <a:avLst/>
              <a:gdLst/>
              <a:ahLst/>
              <a:cxnLst/>
              <a:rect r="r" b="b" t="t" l="l"/>
              <a:pathLst>
                <a:path h="2057658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15444" y="243703"/>
            <a:ext cx="5953043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COMO FUNCIONA?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54644" y="1891749"/>
            <a:ext cx="16730311" cy="3163972"/>
            <a:chOff x="0" y="0"/>
            <a:chExt cx="4406337" cy="8333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06337" cy="833310"/>
            </a:xfrm>
            <a:custGeom>
              <a:avLst/>
              <a:gdLst/>
              <a:ahLst/>
              <a:cxnLst/>
              <a:rect r="r" b="b" t="t" l="l"/>
              <a:pathLst>
                <a:path h="833310" w="4406337">
                  <a:moveTo>
                    <a:pt x="9718" y="0"/>
                  </a:moveTo>
                  <a:lnTo>
                    <a:pt x="4396620" y="0"/>
                  </a:lnTo>
                  <a:cubicBezTo>
                    <a:pt x="4399197" y="0"/>
                    <a:pt x="4401669" y="1024"/>
                    <a:pt x="4403491" y="2846"/>
                  </a:cubicBezTo>
                  <a:cubicBezTo>
                    <a:pt x="4405313" y="4669"/>
                    <a:pt x="4406337" y="7140"/>
                    <a:pt x="4406337" y="9718"/>
                  </a:cubicBezTo>
                  <a:lnTo>
                    <a:pt x="4406337" y="823592"/>
                  </a:lnTo>
                  <a:cubicBezTo>
                    <a:pt x="4406337" y="828959"/>
                    <a:pt x="4401986" y="833310"/>
                    <a:pt x="4396620" y="833310"/>
                  </a:cubicBezTo>
                  <a:lnTo>
                    <a:pt x="9718" y="833310"/>
                  </a:lnTo>
                  <a:cubicBezTo>
                    <a:pt x="7140" y="833310"/>
                    <a:pt x="4669" y="832286"/>
                    <a:pt x="2846" y="830463"/>
                  </a:cubicBezTo>
                  <a:cubicBezTo>
                    <a:pt x="1024" y="828641"/>
                    <a:pt x="0" y="826169"/>
                    <a:pt x="0" y="823592"/>
                  </a:cubicBezTo>
                  <a:lnTo>
                    <a:pt x="0" y="9718"/>
                  </a:lnTo>
                  <a:cubicBezTo>
                    <a:pt x="0" y="7140"/>
                    <a:pt x="1024" y="4669"/>
                    <a:pt x="2846" y="2846"/>
                  </a:cubicBezTo>
                  <a:cubicBezTo>
                    <a:pt x="4669" y="1024"/>
                    <a:pt x="7140" y="0"/>
                    <a:pt x="9718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4406337" cy="9285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21819" y="2338010"/>
            <a:ext cx="5483717" cy="741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BOTÃO IOT → SERVIDOR → CHAMADO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6847855" y="2347535"/>
            <a:ext cx="0" cy="1422019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7330037" y="2228307"/>
            <a:ext cx="5470879" cy="741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CHAMADO → APLICATIVO DO GARÇOM → PEDIDO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54644" y="5466207"/>
            <a:ext cx="6902698" cy="3792093"/>
            <a:chOff x="0" y="0"/>
            <a:chExt cx="1069409" cy="58749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69409" cy="587494"/>
            </a:xfrm>
            <a:custGeom>
              <a:avLst/>
              <a:gdLst/>
              <a:ahLst/>
              <a:cxnLst/>
              <a:rect r="r" b="b" t="t" l="l"/>
              <a:pathLst>
                <a:path h="587494" w="1069409">
                  <a:moveTo>
                    <a:pt x="32526" y="0"/>
                  </a:moveTo>
                  <a:lnTo>
                    <a:pt x="1036883" y="0"/>
                  </a:lnTo>
                  <a:cubicBezTo>
                    <a:pt x="1054846" y="0"/>
                    <a:pt x="1069409" y="14562"/>
                    <a:pt x="1069409" y="32526"/>
                  </a:cubicBezTo>
                  <a:lnTo>
                    <a:pt x="1069409" y="554969"/>
                  </a:lnTo>
                  <a:cubicBezTo>
                    <a:pt x="1069409" y="572932"/>
                    <a:pt x="1054846" y="587494"/>
                    <a:pt x="1036883" y="587494"/>
                  </a:cubicBezTo>
                  <a:lnTo>
                    <a:pt x="32526" y="587494"/>
                  </a:lnTo>
                  <a:cubicBezTo>
                    <a:pt x="14562" y="587494"/>
                    <a:pt x="0" y="572932"/>
                    <a:pt x="0" y="554969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8083" r="0" b="-8083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7330037" y="3145984"/>
            <a:ext cx="4532935" cy="1509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visualiza o chamado em seu aplicativo, aceita o atendimento e registra o pedido diretamente no sistema.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81857" y="3145984"/>
            <a:ext cx="5563642" cy="919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32"/>
              </a:lnSpc>
              <a:spcBef>
                <a:spcPct val="0"/>
              </a:spcBef>
            </a:pPr>
            <a:r>
              <a:rPr lang="en-US" sz="1666" strike="noStrike" u="non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cliente aperta o botão da mesa, que envia seu ID único para o servidor. O sistema identifica a mesa e cria um chamado automaticamente.</a:t>
            </a:r>
          </a:p>
        </p:txBody>
      </p:sp>
      <p:sp>
        <p:nvSpPr>
          <p:cNvPr name="AutoShape 17" id="17"/>
          <p:cNvSpPr/>
          <p:nvPr/>
        </p:nvSpPr>
        <p:spPr>
          <a:xfrm>
            <a:off x="12810440" y="2347535"/>
            <a:ext cx="0" cy="1422019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3105715" y="2228307"/>
            <a:ext cx="3927811" cy="741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true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PEDIDO → APLICATIVO DA COZINHA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43815" y="2998776"/>
            <a:ext cx="4016108" cy="1214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 cozinha recebe os pedidos em tempo real, atualiza o status para “preparando” e, ao finalizar, para “pronto para entrega”.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76359">
            <a:off x="-4208668" y="271615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00125"/>
            <a:ext cx="5953043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TECNOLOGIAS UTILIZADAS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944818" y="1237165"/>
            <a:ext cx="6222236" cy="7812670"/>
            <a:chOff x="0" y="0"/>
            <a:chExt cx="1638778" cy="20576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38778" cy="2057658"/>
            </a:xfrm>
            <a:custGeom>
              <a:avLst/>
              <a:gdLst/>
              <a:ahLst/>
              <a:cxnLst/>
              <a:rect r="r" b="b" t="t" l="l"/>
              <a:pathLst>
                <a:path h="2057658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331400" y="1518241"/>
            <a:ext cx="8237838" cy="2967307"/>
            <a:chOff x="0" y="0"/>
            <a:chExt cx="2169636" cy="7815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9636" cy="781513"/>
            </a:xfrm>
            <a:custGeom>
              <a:avLst/>
              <a:gdLst/>
              <a:ahLst/>
              <a:cxnLst/>
              <a:rect r="r" b="b" t="t" l="l"/>
              <a:pathLst>
                <a:path h="781513" w="2169636">
                  <a:moveTo>
                    <a:pt x="19736" y="0"/>
                  </a:moveTo>
                  <a:lnTo>
                    <a:pt x="2149901" y="0"/>
                  </a:lnTo>
                  <a:cubicBezTo>
                    <a:pt x="2155135" y="0"/>
                    <a:pt x="2160155" y="2079"/>
                    <a:pt x="2163856" y="5780"/>
                  </a:cubicBezTo>
                  <a:cubicBezTo>
                    <a:pt x="2167557" y="9482"/>
                    <a:pt x="2169636" y="14502"/>
                    <a:pt x="2169636" y="19736"/>
                  </a:cubicBezTo>
                  <a:lnTo>
                    <a:pt x="2169636" y="761777"/>
                  </a:lnTo>
                  <a:cubicBezTo>
                    <a:pt x="2169636" y="767011"/>
                    <a:pt x="2167557" y="772031"/>
                    <a:pt x="2163856" y="775732"/>
                  </a:cubicBezTo>
                  <a:cubicBezTo>
                    <a:pt x="2160155" y="779434"/>
                    <a:pt x="2155135" y="781513"/>
                    <a:pt x="2149901" y="781513"/>
                  </a:cubicBezTo>
                  <a:lnTo>
                    <a:pt x="19736" y="781513"/>
                  </a:lnTo>
                  <a:cubicBezTo>
                    <a:pt x="14502" y="781513"/>
                    <a:pt x="9482" y="779434"/>
                    <a:pt x="5780" y="775732"/>
                  </a:cubicBezTo>
                  <a:cubicBezTo>
                    <a:pt x="2079" y="772031"/>
                    <a:pt x="0" y="767011"/>
                    <a:pt x="0" y="761777"/>
                  </a:cubicBezTo>
                  <a:lnTo>
                    <a:pt x="0" y="19736"/>
                  </a:lnTo>
                  <a:cubicBezTo>
                    <a:pt x="0" y="14502"/>
                    <a:pt x="2079" y="9482"/>
                    <a:pt x="5780" y="5780"/>
                  </a:cubicBezTo>
                  <a:cubicBezTo>
                    <a:pt x="9482" y="2079"/>
                    <a:pt x="14502" y="0"/>
                    <a:pt x="19736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2169636" cy="8767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632785" y="1825539"/>
            <a:ext cx="7211865" cy="1707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59"/>
              </a:lnSpc>
              <a:spcBef>
                <a:spcPct val="0"/>
              </a:spcBef>
            </a:pPr>
            <a:r>
              <a:rPr lang="en-US" sz="1613" strike="noStrike" u="non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projeto contempla as principais funcionalidades necessárias para modernizar a gestão de um restaurante. Entre elas estão o cadastro de mesas físicas e funcionários, a criação de chamados em tempo real, o registro de pedidos vinculados a mesas e contas, a gestão da cozinha com atualização de status, além do controle de pagamentos parciais e relatórios básicos para apoio ao gerente.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31400" y="4736163"/>
            <a:ext cx="5242993" cy="509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true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Principais Tecnologias</a:t>
            </a:r>
          </a:p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Frontend: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+ Vite;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Tailwind CSS;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Hook Form.</a:t>
            </a:r>
          </a:p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Backend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 (Em desenvolvimento)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Node.js + Express;</a:t>
            </a:r>
          </a:p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Banco de Dados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MongoDB com Mongoose.</a:t>
            </a:r>
          </a:p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Mobile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Native.</a:t>
            </a:r>
          </a:p>
          <a:p>
            <a:pPr algn="l">
              <a:lnSpc>
                <a:spcPts val="2659"/>
              </a:lnSpc>
            </a:pPr>
          </a:p>
          <a:p>
            <a:pPr algn="l">
              <a:lnSpc>
                <a:spcPts val="2659"/>
              </a:lnSpc>
            </a:pPr>
          </a:p>
          <a:p>
            <a:pPr algn="l">
              <a:lnSpc>
                <a:spcPts val="2659"/>
              </a:lnSpc>
            </a:pPr>
          </a:p>
          <a:p>
            <a:pPr algn="l">
              <a:lnSpc>
                <a:spcPts val="26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4206204">
            <a:off x="9496149" y="297444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4205" y="1910320"/>
            <a:ext cx="6222236" cy="7812670"/>
            <a:chOff x="0" y="0"/>
            <a:chExt cx="1638778" cy="20576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38778" cy="2057658"/>
            </a:xfrm>
            <a:custGeom>
              <a:avLst/>
              <a:gdLst/>
              <a:ahLst/>
              <a:cxnLst/>
              <a:rect r="r" b="b" t="t" l="l"/>
              <a:pathLst>
                <a:path h="2057658" w="163877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224307" y="2025759"/>
            <a:ext cx="7671776" cy="3790895"/>
            <a:chOff x="0" y="0"/>
            <a:chExt cx="2020550" cy="9984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0550" cy="998425"/>
            </a:xfrm>
            <a:custGeom>
              <a:avLst/>
              <a:gdLst/>
              <a:ahLst/>
              <a:cxnLst/>
              <a:rect r="r" b="b" t="t" l="l"/>
              <a:pathLst>
                <a:path h="998425" w="2020550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93190" y="601977"/>
            <a:ext cx="4733728" cy="120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BANCO DE DADOS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71896" y="2098169"/>
            <a:ext cx="5414232" cy="6597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59"/>
              </a:lnSpc>
              <a:spcBef>
                <a:spcPct val="0"/>
              </a:spcBef>
            </a:pPr>
            <a:r>
              <a:rPr lang="en-US" sz="1613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nco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Dados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–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MongoDB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(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Mongoose)</a:t>
            </a:r>
          </a:p>
          <a:p>
            <a:pPr algn="l" marL="0" indent="0" lvl="0">
              <a:lnSpc>
                <a:spcPts val="2259"/>
              </a:lnSpc>
              <a:spcBef>
                <a:spcPct val="0"/>
              </a:spcBef>
            </a:pP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Para 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ba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nco de dado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foi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scolhido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MongoDB, que é integra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sistema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atrav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é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 Mongoose, facilitando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modelagem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manipulação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dados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decisã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foi tomada pelos seg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ores:</a:t>
            </a:r>
          </a:p>
          <a:p>
            <a:pPr algn="l" marL="348398" indent="-174199" lvl="1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Model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os flexível: o form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orientad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os 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iar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trutura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nâmic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s,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senciais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lidar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com info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maçõ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va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iad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como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dos,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ontas e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gamentos.</a:t>
            </a:r>
          </a:p>
          <a:p>
            <a:pPr algn="l" marL="348398" indent="-174199" lvl="1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Iso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amento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empr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sa: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todos os dados operacionais (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esas,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edidos, 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hamados, usuários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) possuem referência à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mpresa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responsável, g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rantindo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separação total e seg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ra entr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clientes dif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er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en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s.</a:t>
            </a:r>
          </a:p>
          <a:p>
            <a:pPr algn="l" marL="348398" indent="-174199" lvl="1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Escalabilidade e performa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nce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Mon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oDB suport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g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ran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des volumes de da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nsultas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ráp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send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idea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ent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 de alt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fluxo de pedid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 em res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urantes.</a:t>
            </a:r>
          </a:p>
          <a:p>
            <a:pPr algn="l" marL="348398" indent="-174199" lvl="1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 com o backend: a uti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ização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Mongoo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simplifica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efiniçã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quemas,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vali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ações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rela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ion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mentos, re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uzindo 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c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omp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l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ex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dade do desenvolvim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ent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</a:t>
            </a:r>
            <a:r>
              <a:rPr lang="en-US" sz="1613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 marL="0" indent="0" lvl="0">
              <a:lnSpc>
                <a:spcPts val="225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418095" y="2098169"/>
            <a:ext cx="9074178" cy="3616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48"/>
              </a:lnSpc>
              <a:spcBef>
                <a:spcPct val="0"/>
              </a:spcBef>
            </a:pPr>
            <a:r>
              <a:rPr lang="en-US" b="true" sz="16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Estrutura do Banco de Dados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Empresa;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Usuario.</a:t>
            </a:r>
          </a:p>
          <a:p>
            <a:pPr algn="l" marL="0" indent="0" lvl="0">
              <a:lnSpc>
                <a:spcPts val="2248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248"/>
              </a:lnSpc>
              <a:spcBef>
                <a:spcPct val="0"/>
              </a:spcBef>
            </a:pPr>
            <a:r>
              <a:rPr lang="en-US" b="true" sz="16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 Fluxo de Atendimento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Mesa;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Chamado;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Pedido.</a:t>
            </a:r>
          </a:p>
          <a:p>
            <a:pPr algn="l" marL="0" indent="0" lvl="0">
              <a:lnSpc>
                <a:spcPts val="2248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248"/>
              </a:lnSpc>
              <a:spcBef>
                <a:spcPct val="0"/>
              </a:spcBef>
            </a:pPr>
            <a:r>
              <a:rPr lang="en-US" b="true" sz="16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 Sistema Financeiro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Conta;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Pagamento;</a:t>
            </a:r>
          </a:p>
          <a:p>
            <a:pPr algn="l" marL="346699" indent="-173350" lvl="1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</a:t>
            </a:r>
            <a:r>
              <a:rPr lang="en-US" sz="16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tens de Pedido;</a:t>
            </a:r>
          </a:p>
        </p:txBody>
      </p:sp>
      <p:sp>
        <p:nvSpPr>
          <p:cNvPr name="Freeform 12" id="12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0261097" y="297444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80030"/>
            <a:ext cx="7721534" cy="8424628"/>
            <a:chOff x="0" y="0"/>
            <a:chExt cx="2033655" cy="22188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33655" cy="2218832"/>
            </a:xfrm>
            <a:custGeom>
              <a:avLst/>
              <a:gdLst/>
              <a:ahLst/>
              <a:cxnLst/>
              <a:rect r="r" b="b" t="t" l="l"/>
              <a:pathLst>
                <a:path h="2218832" w="2033655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93190" y="601977"/>
            <a:ext cx="4733728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09175" y="5718938"/>
            <a:ext cx="7671776" cy="2566978"/>
            <a:chOff x="0" y="0"/>
            <a:chExt cx="2020550" cy="6760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0550" cy="676076"/>
            </a:xfrm>
            <a:custGeom>
              <a:avLst/>
              <a:gdLst/>
              <a:ahLst/>
              <a:cxnLst/>
              <a:rect r="r" b="b" t="t" l="l"/>
              <a:pathLst>
                <a:path h="676076" w="2020550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10447934" y="1293498"/>
            <a:ext cx="4642581" cy="5458482"/>
            <a:chOff x="0" y="0"/>
            <a:chExt cx="1222737" cy="14376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22737" cy="1437625"/>
            </a:xfrm>
            <a:custGeom>
              <a:avLst/>
              <a:gdLst/>
              <a:ahLst/>
              <a:cxnLst/>
              <a:rect r="r" b="b" t="t" l="l"/>
              <a:pathLst>
                <a:path h="1437625" w="1222737">
                  <a:moveTo>
                    <a:pt x="35019" y="0"/>
                  </a:moveTo>
                  <a:lnTo>
                    <a:pt x="1187718" y="0"/>
                  </a:lnTo>
                  <a:cubicBezTo>
                    <a:pt x="1197006" y="0"/>
                    <a:pt x="1205913" y="3690"/>
                    <a:pt x="1212480" y="10257"/>
                  </a:cubicBezTo>
                  <a:cubicBezTo>
                    <a:pt x="1219048" y="16824"/>
                    <a:pt x="1222737" y="25732"/>
                    <a:pt x="1222737" y="35019"/>
                  </a:cubicBezTo>
                  <a:lnTo>
                    <a:pt x="1222737" y="1402606"/>
                  </a:lnTo>
                  <a:cubicBezTo>
                    <a:pt x="1222737" y="1421946"/>
                    <a:pt x="1207059" y="1437625"/>
                    <a:pt x="1187718" y="1437625"/>
                  </a:cubicBezTo>
                  <a:lnTo>
                    <a:pt x="35019" y="1437625"/>
                  </a:lnTo>
                  <a:cubicBezTo>
                    <a:pt x="15679" y="1437625"/>
                    <a:pt x="0" y="1421946"/>
                    <a:pt x="0" y="1402606"/>
                  </a:cubicBezTo>
                  <a:lnTo>
                    <a:pt x="0" y="35019"/>
                  </a:lnTo>
                  <a:cubicBezTo>
                    <a:pt x="0" y="15679"/>
                    <a:pt x="15679" y="0"/>
                    <a:pt x="35019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1222737" cy="1532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09175" y="1701449"/>
            <a:ext cx="7671776" cy="3790895"/>
            <a:chOff x="0" y="0"/>
            <a:chExt cx="2020550" cy="9984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20550" cy="998425"/>
            </a:xfrm>
            <a:custGeom>
              <a:avLst/>
              <a:gdLst/>
              <a:ahLst/>
              <a:cxnLst/>
              <a:rect r="r" b="b" t="t" l="l"/>
              <a:pathLst>
                <a:path h="998425" w="2020550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459294" y="1882445"/>
            <a:ext cx="7371539" cy="3183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Arquitetura Backend: Multi-Tenancy e Separação de Responsabilidades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Fundamento em Multi-Tenancy (SaaS)</a:t>
            </a: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arquitetura foi concebida desde o início como uma plataforma Software as a Service (SaaS). O sistema não serve para um único restaurante, mas sim para múltiplos "inquilinos" (estabelecimentos) que operam em um ambiente compartilhado, mas com seus dados rigorosamente isolados.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299723" y="1788465"/>
            <a:ext cx="4893106" cy="3371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8"/>
              </a:lnSpc>
            </a:pPr>
            <a:r>
              <a:rPr lang="en-US" sz="19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Estrutura Baseada em MVC (Model-View-Controller)</a:t>
            </a:r>
          </a:p>
          <a:p>
            <a:pPr algn="l" marL="411468" indent="-205734" lvl="1">
              <a:lnSpc>
                <a:spcPts val="2668"/>
              </a:lnSpc>
              <a:buFont typeface="Arial"/>
              <a:buChar char="•"/>
            </a:pPr>
            <a:r>
              <a:rPr lang="en-US" sz="19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Para garantir um código organizado, escalável e de fácil manutenção, adotamos o padrão arquitetural MVC, separando a aplicação em três camadas lógicas distintas.</a:t>
            </a:r>
          </a:p>
          <a:p>
            <a:pPr algn="l" marL="411468" indent="-205734" lvl="1">
              <a:lnSpc>
                <a:spcPts val="2668"/>
              </a:lnSpc>
              <a:buFont typeface="Arial"/>
              <a:buChar char="•"/>
            </a:pPr>
            <a:r>
              <a:rPr lang="en-US" sz="19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"aqui fica a imagem da arquitetura das pastas"</a:t>
            </a:r>
          </a:p>
          <a:p>
            <a:pPr algn="l">
              <a:lnSpc>
                <a:spcPts val="2668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459294" y="5946864"/>
            <a:ext cx="7371539" cy="1925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Mecanismo de Isolamento: A segurança e privacidade dos dados são garantidas através de uma referência obrigatória empresa_id em todos os documentos operacionais (Mesas, Pedidos, Usuários, etc.). Toda e qualquer consulta ao banco de dados é filtrada por este ID, tornando impossível que um estabelecimento acesse os dados de outro.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-1226972" y="2806159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80030"/>
            <a:ext cx="16230600" cy="8424628"/>
            <a:chOff x="0" y="0"/>
            <a:chExt cx="4274726" cy="22188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218832"/>
            </a:xfrm>
            <a:custGeom>
              <a:avLst/>
              <a:gdLst/>
              <a:ahLst/>
              <a:cxnLst/>
              <a:rect r="r" b="b" t="t" l="l"/>
              <a:pathLst>
                <a:path h="2218832" w="4274726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206907"/>
                  </a:lnTo>
                  <a:cubicBezTo>
                    <a:pt x="4274726" y="2213493"/>
                    <a:pt x="4269387" y="2218832"/>
                    <a:pt x="4262801" y="2218832"/>
                  </a:cubicBezTo>
                  <a:lnTo>
                    <a:pt x="11925" y="2218832"/>
                  </a:lnTo>
                  <a:cubicBezTo>
                    <a:pt x="5339" y="2218832"/>
                    <a:pt x="0" y="2213493"/>
                    <a:pt x="0" y="2206907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274726" cy="2314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93190" y="601977"/>
            <a:ext cx="4733728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73100" y="1623134"/>
            <a:ext cx="15646200" cy="6955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Arquitetura 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API – RESTful, S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e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gura e Reativa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Desig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RESTful 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ul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</a:t>
            </a: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API foi construída seguindo os princípios REST, com uma estrutura clara e organizada em torno dos recursos do sistema;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Recursos: Cada entidade principal do sistema (Empresa, Usuario, Pedido, etc.) é exposta como um recurso através de um endpoint bem definido (ex: /empresas, /usuarios).;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Verbos HTTP: As operações seguem o padrão semântico dos verbos HTTP: GET para buscar, POST para criar, PATCH para atualizar parcialmente e DELETE para desativar (soft delete);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Modularidade: A estrutura de rotas é dividida em arquivos por recurso, desacoplando as responsabilidades e facilitando a manutenção e a adição de novos endpoints.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Segurança por Middle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ware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 Camad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as</a:t>
            </a: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segurança é aplicada de forma centralizada e em camadas, garantindo que toda requisição seja validada antes de chegar à lógica de negócio;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Autenticação (Quem é você?): Um middleware central valida o Token JWT em todas as rotas protegidas. Ele é o portão de entrada, responsável por verificar a identidade do usuário e disponibilizar seus dados para as etapas seguintes;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Autorização (O que você pode fazer?): Um segundo middleware atua após a autenticação para verificar o cargo do usuário. Isso permite um controle de acesso granular, garantindo que apenas usuários com a permissão correta (ex: 'gerente') possam executar ações críticas.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257015">
            <a:off x="10261097" y="297444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3190" y="601977"/>
            <a:ext cx="4733728" cy="678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true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-1141395">
            <a:off x="12850921" y="-3812911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3190" y="1621414"/>
            <a:ext cx="15972345" cy="7956348"/>
            <a:chOff x="0" y="0"/>
            <a:chExt cx="4206708" cy="20954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06708" cy="2095499"/>
            </a:xfrm>
            <a:custGeom>
              <a:avLst/>
              <a:gdLst/>
              <a:ahLst/>
              <a:cxnLst/>
              <a:rect r="r" b="b" t="t" l="l"/>
              <a:pathLst>
                <a:path h="2095499" w="4206708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84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35300" y="1805951"/>
            <a:ext cx="14363166" cy="726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8"/>
              </a:lnSpc>
            </a:pPr>
            <a:r>
              <a:rPr lang="en-US" sz="1805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Pilares de Segurança e Interatividade em Tempo Real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Arquitetura de Segurança por Camadas</a:t>
            </a: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Autenticação: Gerenciada por um middleware central que valida tokens JWT, garantindo que apenas usuários autenticados acessem os recursos protegidos;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Autorização: Controlada por um middleware de verificação de cargos (roles), que confere permissões granulares para ações críticas (ex: apenas gerentes podem acessar rotas financeiras);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Sistema de Login Duplo: Um login</a:t>
            </a: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adaptativo que exige Senha para Gerentes (alta segurança para contas privilegiadas) e PIN para Funcionários (agilidade para operações no salão);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Prevenção de Vulnerabilidades: A lógica de atualização de dados filtra explicitamente os campos permitidos, prevenindo a vulnerabilidade de segurança conhecida como Mass Assignment.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Comu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nic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açã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 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Reativa com WebSock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e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t</a:t>
            </a:r>
            <a:r>
              <a:rPr lang="en-US" b="true" sz="1805" strike="noStrike" u="non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</a:t>
            </a: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Utiliza uma conexão persistente para que o servidor "empurre" (push) informações para os aplicativos em tempo real, eliminando a necessidade de atualizações manuais e atrasos na comunicação;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Canais de Comunicação: O sistema utiliza tanto canais públicos (broadcast), para notificar todos os garçons sobre um novo chamado;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</a:p>
          <a:p>
            <a:pPr algn="l" marL="389878" indent="-194939" lvl="1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strike="noStrike" u="non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Canais Privados: Quanto canais direcionados, para notificar um garçom específico que seu pedido está pronto, otimizando o fluxo de trabalho e reduzindo ruído informacional.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DAGz2IBe-X8</dc:identifier>
  <dcterms:modified xsi:type="dcterms:W3CDTF">2011-08-01T06:04:30Z</dcterms:modified>
  <cp:revision>1</cp:revision>
  <dc:title>ClickServe</dc:title>
</cp:coreProperties>
</file>

<file path=docProps/thumbnail.jpeg>
</file>